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0" r:id="rId3"/>
    <p:sldId id="284" r:id="rId4"/>
    <p:sldId id="291" r:id="rId5"/>
    <p:sldId id="282" r:id="rId6"/>
    <p:sldId id="281" r:id="rId7"/>
    <p:sldId id="280" r:id="rId8"/>
    <p:sldId id="279" r:id="rId9"/>
    <p:sldId id="278" r:id="rId10"/>
    <p:sldId id="277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Promoting youth employment in remote areas in Jordan -(Job Jo)</a:t>
            </a:r>
          </a:p>
          <a:p>
            <a:pPr algn="ctr"/>
            <a:r>
              <a:rPr lang="en-US" sz="1600" b="0" dirty="0"/>
              <a:t> 598428-EPP-1-2018-1-JO-EPPKA2-CBHE-JP </a:t>
            </a:r>
          </a:p>
        </p:txBody>
      </p:sp>
    </p:spTree>
    <p:extLst>
      <p:ext uri="{BB962C8B-B14F-4D97-AF65-F5344CB8AC3E}">
        <p14:creationId xmlns:p14="http://schemas.microsoft.com/office/powerpoint/2010/main" xmlns="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talha_Monaster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cobaca.mosteiro.westfront.part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arrynight1/2749233178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adacidade.pt/pt/concelho/perto/v/10/1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guiadacidade.pt/poi-parque-natural-das-serras-de-aire-e-candeeiros-16482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9C74391-5B0D-496F-9446-938610BC76B7}"/>
              </a:ext>
            </a:extLst>
          </p:cNvPr>
          <p:cNvSpPr txBox="1"/>
          <p:nvPr/>
        </p:nvSpPr>
        <p:spPr>
          <a:xfrm>
            <a:off x="395536" y="2636912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ISLA </a:t>
            </a:r>
          </a:p>
          <a:p>
            <a:pPr algn="ctr"/>
            <a:r>
              <a:rPr lang="pt-PT" sz="3200" dirty="0"/>
              <a:t>PORTUGAL</a:t>
            </a:r>
          </a:p>
          <a:p>
            <a:pPr algn="ctr"/>
            <a:endParaRPr lang="pt-PT" sz="3200" dirty="0"/>
          </a:p>
          <a:p>
            <a:r>
              <a:rPr lang="pt-PT" sz="3200" dirty="0"/>
              <a:t>Prof. Isabel Vilaça</a:t>
            </a:r>
          </a:p>
        </p:txBody>
      </p:sp>
    </p:spTree>
    <p:extLst>
      <p:ext uri="{BB962C8B-B14F-4D97-AF65-F5344CB8AC3E}">
        <p14:creationId xmlns:p14="http://schemas.microsoft.com/office/powerpoint/2010/main" xmlns="" val="140094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pt-PT" sz="3200" dirty="0" err="1">
                <a:solidFill>
                  <a:schemeClr val="bg1"/>
                </a:solidFill>
              </a:rPr>
              <a:t>Why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is</a:t>
            </a:r>
            <a:r>
              <a:rPr lang="pt-PT" sz="3200" dirty="0">
                <a:solidFill>
                  <a:schemeClr val="bg1"/>
                </a:solidFill>
              </a:rPr>
              <a:t> ISLA </a:t>
            </a:r>
            <a:r>
              <a:rPr lang="pt-PT" sz="3200" dirty="0" err="1">
                <a:solidFill>
                  <a:schemeClr val="bg1"/>
                </a:solidFill>
              </a:rPr>
              <a:t>focused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on</a:t>
            </a:r>
            <a:r>
              <a:rPr lang="pt-PT" sz="3200" dirty="0">
                <a:solidFill>
                  <a:schemeClr val="bg1"/>
                </a:solidFill>
              </a:rPr>
              <a:t> management?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Leiria is located in a very industrialised area.</a:t>
            </a:r>
          </a:p>
          <a:p>
            <a:r>
              <a:rPr lang="en-GB" dirty="0"/>
              <a:t>Sectors most represented: moulds, plastics, ceramics and glass industries.</a:t>
            </a:r>
          </a:p>
          <a:p>
            <a:r>
              <a:rPr lang="en-GB" dirty="0"/>
              <a:t>ISLA seeks to respond to the needs of these industries.</a:t>
            </a:r>
          </a:p>
          <a:p>
            <a:r>
              <a:rPr lang="en-GB" dirty="0"/>
              <a:t>It is a modern, technological and sophisticated business network, and one that is increasingly more focused on internationalisation.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16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Region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Leiria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Located in the centre of Portugal.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Between the two better known cities at the moment: Lisbon and Porto (benchmark tourist destinations on a worldwide level)</a:t>
            </a:r>
          </a:p>
          <a:p>
            <a:endParaRPr lang="en-GB" dirty="0"/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4F9B05F3-4344-42DB-A039-99B62A43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37731"/>
            <a:ext cx="36724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37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Region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Leiria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Inhabitants -  286,309</a:t>
            </a:r>
          </a:p>
          <a:p>
            <a:r>
              <a:rPr lang="en-GB" dirty="0"/>
              <a:t>Highly industrial.</a:t>
            </a:r>
          </a:p>
          <a:p>
            <a:r>
              <a:rPr lang="en-GB" dirty="0"/>
              <a:t>High volume of exports (5th district with the highest balance of trade in Portugal).</a:t>
            </a:r>
          </a:p>
          <a:p>
            <a:r>
              <a:rPr lang="en-GB" dirty="0"/>
              <a:t>The region exports mostly to Europe (Spain, France and Germany are the main export destinations).</a:t>
            </a:r>
          </a:p>
          <a:p>
            <a:r>
              <a:rPr lang="en-GB" dirty="0"/>
              <a:t>The extra-Community exports have increased substantially (with the USA at the top of the list, but also to Brazil and to many African countries).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746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Beyond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industry</a:t>
            </a:r>
            <a:r>
              <a:rPr lang="pt-PT" sz="3600" dirty="0">
                <a:solidFill>
                  <a:schemeClr val="bg1"/>
                </a:solidFill>
              </a:rPr>
              <a:t>…..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region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Leiria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surrounded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a </a:t>
            </a:r>
            <a:r>
              <a:rPr lang="pt-PT" dirty="0" err="1"/>
              <a:t>heterogenous</a:t>
            </a:r>
            <a:r>
              <a:rPr lang="pt-PT" dirty="0"/>
              <a:t> </a:t>
            </a:r>
            <a:r>
              <a:rPr lang="pt-PT" dirty="0" err="1"/>
              <a:t>landscape</a:t>
            </a:r>
            <a:r>
              <a:rPr lang="pt-PT" dirty="0"/>
              <a:t>,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includes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sea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mountains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sun</a:t>
            </a:r>
            <a:r>
              <a:rPr lang="pt-PT" dirty="0"/>
              <a:t>, as </a:t>
            </a:r>
            <a:r>
              <a:rPr lang="pt-PT" dirty="0" err="1"/>
              <a:t>well</a:t>
            </a:r>
            <a:r>
              <a:rPr lang="pt-PT" dirty="0"/>
              <a:t> as </a:t>
            </a:r>
            <a:r>
              <a:rPr lang="pt-PT" dirty="0" err="1"/>
              <a:t>extraordinary</a:t>
            </a:r>
            <a:r>
              <a:rPr lang="pt-PT" dirty="0"/>
              <a:t> </a:t>
            </a:r>
            <a:r>
              <a:rPr lang="pt-PT" dirty="0" err="1"/>
              <a:t>historical</a:t>
            </a:r>
            <a:r>
              <a:rPr lang="pt-PT" dirty="0"/>
              <a:t> </a:t>
            </a:r>
            <a:r>
              <a:rPr lang="pt-PT" dirty="0" err="1"/>
              <a:t>heritage</a:t>
            </a:r>
            <a:r>
              <a:rPr lang="pt-PT" dirty="0"/>
              <a:t>, </a:t>
            </a:r>
            <a:r>
              <a:rPr lang="pt-PT" dirty="0" err="1"/>
              <a:t>including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Unesco </a:t>
            </a:r>
            <a:r>
              <a:rPr lang="pt-PT" dirty="0" err="1"/>
              <a:t>World</a:t>
            </a:r>
            <a:r>
              <a:rPr lang="pt-PT" dirty="0"/>
              <a:t> </a:t>
            </a:r>
            <a:r>
              <a:rPr lang="pt-PT" dirty="0" err="1"/>
              <a:t>Heritage</a:t>
            </a:r>
            <a:r>
              <a:rPr lang="pt-PT" dirty="0"/>
              <a:t> </a:t>
            </a:r>
            <a:r>
              <a:rPr lang="pt-PT" dirty="0" err="1"/>
              <a:t>monuments</a:t>
            </a:r>
            <a:r>
              <a:rPr lang="pt-PT" dirty="0"/>
              <a:t>: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98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Monastery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Batalha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5" descr="Uma imagem com edifício, céu, exterior, local de culto&#10;&#10;Descrição gerada automaticamente">
            <a:extLst>
              <a:ext uri="{FF2B5EF4-FFF2-40B4-BE49-F238E27FC236}">
                <a16:creationId xmlns:a16="http://schemas.microsoft.com/office/drawing/2014/main" xmlns="" id="{75F301DC-6957-4163-B4C6-94526D10A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77528" y="1556792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xmlns="" val="141891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Monastery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Alcobaça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4" descr="Uma imagem com edifício, céu, exterior, igreja&#10;&#10;Descrição gerada automaticamente">
            <a:extLst>
              <a:ext uri="{FF2B5EF4-FFF2-40B4-BE49-F238E27FC236}">
                <a16:creationId xmlns:a16="http://schemas.microsoft.com/office/drawing/2014/main" xmlns="" id="{B3F0702E-8C2A-45CA-8120-812C1038D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70766" y="1600200"/>
            <a:ext cx="7202467" cy="4525963"/>
          </a:xfrm>
        </p:spPr>
      </p:pic>
    </p:spTree>
    <p:extLst>
      <p:ext uri="{BB962C8B-B14F-4D97-AF65-F5344CB8AC3E}">
        <p14:creationId xmlns:p14="http://schemas.microsoft.com/office/powerpoint/2010/main" xmlns="" val="36550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Beaches</a:t>
            </a:r>
            <a:r>
              <a:rPr lang="pt-PT" sz="3600" dirty="0">
                <a:solidFill>
                  <a:schemeClr val="bg1"/>
                </a:solidFill>
              </a:rPr>
              <a:t>….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4" descr="Uma imagem com água, exterior, céu, natureza&#10;&#10;Descrição gerada automaticamente">
            <a:extLst>
              <a:ext uri="{FF2B5EF4-FFF2-40B4-BE49-F238E27FC236}">
                <a16:creationId xmlns:a16="http://schemas.microsoft.com/office/drawing/2014/main" xmlns="" id="{7A2C8A1F-557B-4ADA-BC07-006023787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54691" y="16288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4318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Mountains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and</a:t>
            </a:r>
            <a:r>
              <a:rPr lang="pt-PT" sz="3600" dirty="0">
                <a:solidFill>
                  <a:schemeClr val="bg1"/>
                </a:solidFill>
              </a:rPr>
              <a:t> caves….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7" descr="Uma imagem com natureza, caverna&#10;&#10;Descrição gerada automaticamente">
            <a:extLst>
              <a:ext uri="{FF2B5EF4-FFF2-40B4-BE49-F238E27FC236}">
                <a16:creationId xmlns:a16="http://schemas.microsoft.com/office/drawing/2014/main" xmlns="" id="{A7C1A8B0-269B-466D-9E2F-BFD6D241B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23528" y="2069296"/>
            <a:ext cx="4176464" cy="3744416"/>
          </a:xfrm>
        </p:spPr>
      </p:pic>
      <p:pic>
        <p:nvPicPr>
          <p:cNvPr id="5" name="Marcador de Posição de Conteúdo 11" descr="Uma imagem com céu, exterior, montanha, relva&#10;&#10;Descrição gerada automaticamente">
            <a:extLst>
              <a:ext uri="{FF2B5EF4-FFF2-40B4-BE49-F238E27FC236}">
                <a16:creationId xmlns:a16="http://schemas.microsoft.com/office/drawing/2014/main" xmlns="" id="{37C0496A-0E87-4599-8652-AE832DE8D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942239" y="2098248"/>
            <a:ext cx="3857625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0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ISLA’s</a:t>
            </a:r>
            <a:r>
              <a:rPr lang="pt-PT" sz="3600" dirty="0">
                <a:solidFill>
                  <a:schemeClr val="bg1"/>
                </a:solidFill>
              </a:rPr>
              <a:t> role in </a:t>
            </a:r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Job-</a:t>
            </a:r>
            <a:r>
              <a:rPr lang="pt-PT" sz="3600" dirty="0" err="1">
                <a:solidFill>
                  <a:schemeClr val="bg1"/>
                </a:solidFill>
              </a:rPr>
              <a:t>Jo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project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r>
              <a:rPr lang="pt-PT" dirty="0"/>
              <a:t>Leader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Quality</a:t>
            </a:r>
            <a:r>
              <a:rPr lang="pt-PT" dirty="0"/>
              <a:t> </a:t>
            </a:r>
            <a:r>
              <a:rPr lang="pt-PT" dirty="0" err="1"/>
              <a:t>Plan</a:t>
            </a:r>
            <a:endParaRPr lang="pt-PT" dirty="0"/>
          </a:p>
          <a:p>
            <a:endParaRPr lang="pt-PT" dirty="0"/>
          </a:p>
          <a:p>
            <a:r>
              <a:rPr lang="pt-PT" dirty="0"/>
              <a:t>(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colleague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talking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details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proposal</a:t>
            </a:r>
            <a:r>
              <a:rPr lang="pt-PT" dirty="0"/>
              <a:t> </a:t>
            </a:r>
            <a:r>
              <a:rPr lang="pt-PT" dirty="0" err="1"/>
              <a:t>tomorrow</a:t>
            </a:r>
            <a:r>
              <a:rPr lang="pt-PT" dirty="0"/>
              <a:t>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669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100" kern="1200" dirty="0">
                <a:latin typeface="+mj-lt"/>
                <a:ea typeface="+mj-ea"/>
                <a:cs typeface="+mj-cs"/>
              </a:rPr>
              <a:t>ISLA’s other responsibilities as part of the Job-Jo Project: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Given ISLA’s major experience in business management and human resources training….</a:t>
            </a:r>
          </a:p>
          <a:p>
            <a:pPr indent="-228600">
              <a:lnSpc>
                <a:spcPct val="90000"/>
              </a:lnSpc>
            </a:pPr>
            <a:endParaRPr lang="en-US" sz="2400" dirty="0"/>
          </a:p>
          <a:p>
            <a:pPr indent="-228600">
              <a:lnSpc>
                <a:spcPct val="90000"/>
              </a:lnSpc>
            </a:pPr>
            <a:r>
              <a:rPr lang="en-US" sz="2400" dirty="0"/>
              <a:t>The Institute can play an active role in terms of training the BSNB technical staff, teachers and people who the project is aimed at: with a degree or unemployed.</a:t>
            </a:r>
          </a:p>
          <a:p>
            <a:pPr marL="0" indent="-228600">
              <a:lnSpc>
                <a:spcPct val="90000"/>
              </a:lnSpc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30963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334" y="4584391"/>
            <a:ext cx="3989575" cy="155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Greetings from Diretor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2C6334C2-F73F-4B3B-A626-DD5F69DF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4554332" cy="5386356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2" descr="DSCN0286_edited.jpg">
            <a:extLst>
              <a:ext uri="{FF2B5EF4-FFF2-40B4-BE49-F238E27FC236}">
                <a16:creationId xmlns:a16="http://schemas.microsoft.com/office/drawing/2014/main" xmlns="" id="{D7BE9CB1-BC8E-457A-A119-D97FF6056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" b="3"/>
          <a:stretch/>
        </p:blipFill>
        <p:spPr bwMode="auto">
          <a:xfrm>
            <a:off x="1" y="-1"/>
            <a:ext cx="4423065" cy="524785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054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/>
              <a:t>Training BSNB staff</a:t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dirty="0"/>
              <a:t>Selecting trainees;</a:t>
            </a:r>
          </a:p>
          <a:p>
            <a:r>
              <a:rPr lang="en-GB" sz="2400" dirty="0"/>
              <a:t>Selecting teachers;</a:t>
            </a:r>
          </a:p>
          <a:p>
            <a:r>
              <a:rPr lang="en-GB" sz="2400" dirty="0"/>
              <a:t>Interview skills;</a:t>
            </a:r>
          </a:p>
          <a:p>
            <a:r>
              <a:rPr lang="en-GB" sz="2400" dirty="0"/>
              <a:t>Pedagogical organisation of the courses;</a:t>
            </a:r>
          </a:p>
          <a:p>
            <a:r>
              <a:rPr lang="en-GB" sz="2400" dirty="0"/>
              <a:t>Organisation of the teacher training courses.</a:t>
            </a:r>
          </a:p>
          <a:p>
            <a:r>
              <a:rPr lang="en-GB" sz="2400" dirty="0"/>
              <a:t>Visit the IEFP (Portuguese body responsible for vocational training) – understand the helplines available to set up a company and to create own job.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154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 err="1"/>
              <a:t>Aimed</a:t>
            </a:r>
            <a:r>
              <a:rPr lang="pt-PT" sz="3200" dirty="0"/>
              <a:t> </a:t>
            </a:r>
            <a:r>
              <a:rPr lang="pt-PT" sz="3200" dirty="0" err="1"/>
              <a:t>at</a:t>
            </a:r>
            <a:r>
              <a:rPr lang="pt-PT" sz="3200" dirty="0"/>
              <a:t> BSNB </a:t>
            </a:r>
            <a:r>
              <a:rPr lang="pt-PT" sz="3200" dirty="0" err="1"/>
              <a:t>teachers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400" dirty="0" err="1"/>
              <a:t>Teacher</a:t>
            </a:r>
            <a:r>
              <a:rPr lang="pt-PT" sz="2400" dirty="0"/>
              <a:t> training </a:t>
            </a:r>
            <a:r>
              <a:rPr lang="pt-PT" sz="2400" dirty="0" err="1"/>
              <a:t>courses</a:t>
            </a:r>
            <a:r>
              <a:rPr lang="pt-PT" sz="2400" dirty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9366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Aimed at graduates and those unemployed</a:t>
            </a:r>
            <a:br>
              <a:rPr lang="en-GB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Training in entrepreneurship;</a:t>
            </a:r>
          </a:p>
          <a:p>
            <a:r>
              <a:rPr lang="en-GB" sz="2400" dirty="0"/>
              <a:t>Training in business management.</a:t>
            </a:r>
          </a:p>
          <a:p>
            <a:r>
              <a:rPr lang="en-GB" sz="2400" dirty="0"/>
              <a:t>Training in the behavioural field – behaviour in a work environment: skills expected.</a:t>
            </a:r>
          </a:p>
          <a:p>
            <a:r>
              <a:rPr lang="en-GB" sz="2400" dirty="0"/>
              <a:t>Visiting companies and contacting business people – what type of profile are these organizations looking for?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5882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 err="1"/>
              <a:t>Aimed</a:t>
            </a:r>
            <a:r>
              <a:rPr lang="pt-PT" sz="3200" dirty="0"/>
              <a:t> </a:t>
            </a:r>
            <a:r>
              <a:rPr lang="pt-PT" sz="3200" dirty="0" err="1"/>
              <a:t>at</a:t>
            </a:r>
            <a:r>
              <a:rPr lang="pt-PT" sz="3200" dirty="0"/>
              <a:t> </a:t>
            </a:r>
            <a:r>
              <a:rPr lang="pt-PT" sz="3200" dirty="0" err="1"/>
              <a:t>the</a:t>
            </a:r>
            <a:r>
              <a:rPr lang="pt-PT" sz="3200" dirty="0"/>
              <a:t> </a:t>
            </a:r>
            <a:r>
              <a:rPr lang="pt-PT" sz="3200" dirty="0" err="1"/>
              <a:t>unemployed</a:t>
            </a:r>
            <a:r>
              <a:rPr lang="pt-PT" sz="3200" dirty="0"/>
              <a:t> </a:t>
            </a:r>
            <a:br>
              <a:rPr lang="pt-PT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Courses on Employment Techniques – active job search.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33473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Thank</a:t>
            </a:r>
            <a:r>
              <a:rPr lang="pt-PT" sz="3200" dirty="0"/>
              <a:t> </a:t>
            </a:r>
            <a:r>
              <a:rPr lang="pt-PT" sz="3200" dirty="0" err="1"/>
              <a:t>You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 dirty="0"/>
          </a:p>
          <a:p>
            <a:pPr algn="ctr"/>
            <a:r>
              <a:rPr lang="pt-PT" dirty="0" err="1"/>
              <a:t>Hope</a:t>
            </a:r>
            <a:r>
              <a:rPr lang="pt-PT" dirty="0"/>
              <a:t> to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very</a:t>
            </a:r>
            <a:r>
              <a:rPr lang="pt-PT" dirty="0"/>
              <a:t> </a:t>
            </a:r>
            <a:r>
              <a:rPr lang="pt-PT" dirty="0" err="1"/>
              <a:t>soon</a:t>
            </a:r>
            <a:r>
              <a:rPr lang="pt-PT" dirty="0"/>
              <a:t> in Portugal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19543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About the Institution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m para Universidade LusÃ³fona Lisboa">
            <a:extLst>
              <a:ext uri="{FF2B5EF4-FFF2-40B4-BE49-F238E27FC236}">
                <a16:creationId xmlns:a16="http://schemas.microsoft.com/office/drawing/2014/main" xmlns="" id="{4B7E07B1-549A-4B00-BA7C-23001908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11103"/>
            <a:ext cx="2892833" cy="26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515" y="2489329"/>
            <a:ext cx="5247973" cy="403601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 indent="-228600">
              <a:lnSpc>
                <a:spcPct val="90000"/>
              </a:lnSpc>
            </a:pPr>
            <a:r>
              <a:rPr lang="en-US" sz="2400" dirty="0"/>
              <a:t>ISLA is a private, polytechnic institution.</a:t>
            </a:r>
          </a:p>
          <a:p>
            <a:pPr lvl="0" indent="-228600">
              <a:lnSpc>
                <a:spcPct val="90000"/>
              </a:lnSpc>
            </a:pPr>
            <a:r>
              <a:rPr lang="en-US" sz="2400" dirty="0"/>
              <a:t>It is one of the schools belonging to the Grupo </a:t>
            </a:r>
            <a:r>
              <a:rPr lang="en-US" sz="2400" dirty="0" err="1"/>
              <a:t>Lusófona</a:t>
            </a:r>
            <a:r>
              <a:rPr lang="en-US" sz="2400" dirty="0"/>
              <a:t>, founded in 1998.</a:t>
            </a:r>
          </a:p>
          <a:p>
            <a:pPr lvl="0" indent="-228600">
              <a:lnSpc>
                <a:spcPct val="90000"/>
              </a:lnSpc>
            </a:pPr>
            <a:r>
              <a:rPr lang="en-US" sz="2400" dirty="0"/>
              <a:t>The group has schools in the more important cities in Portugal (Lisbon, Porto, Leiria, Caldas da </a:t>
            </a:r>
            <a:r>
              <a:rPr lang="en-US" sz="2400" dirty="0" err="1"/>
              <a:t>Rainha</a:t>
            </a:r>
            <a:r>
              <a:rPr lang="en-US" sz="2400" dirty="0"/>
              <a:t>…..) and in countries where the Official Language is Portuguese (Cape Verde, Angola, Mozambique…)</a:t>
            </a:r>
          </a:p>
          <a:p>
            <a:pPr lvl="0" indent="-228600">
              <a:lnSpc>
                <a:spcPct val="90000"/>
              </a:lnSpc>
            </a:pPr>
            <a:r>
              <a:rPr lang="en-US" sz="2400" dirty="0"/>
              <a:t>The group comprises approximately 10,000 students</a:t>
            </a:r>
          </a:p>
          <a:p>
            <a:pPr indent="-228600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334844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ISLA - LEIRIA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www.islaleiria.pt/images/instalacoes.jpg">
            <a:extLst>
              <a:ext uri="{FF2B5EF4-FFF2-40B4-BE49-F238E27FC236}">
                <a16:creationId xmlns:a16="http://schemas.microsoft.com/office/drawing/2014/main" xmlns="" id="{2E43B9E2-5179-45DF-9914-D8ED2C92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5"/>
            <a:ext cx="2740884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2708919"/>
            <a:ext cx="5296302" cy="396043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800" dirty="0"/>
              <a:t>Having been a university for many years, in 2015 it became a Polytechnic Institute with the following objectives:</a:t>
            </a:r>
          </a:p>
          <a:p>
            <a:pPr indent="-228600">
              <a:lnSpc>
                <a:spcPct val="90000"/>
              </a:lnSpc>
            </a:pPr>
            <a:endParaRPr lang="en-US" sz="1800" dirty="0"/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Courses in human, cultural, scientific and technical skills;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Undertaking fundamental and applied research;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Actively participating in the national education system;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Providing services to the community;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Participating in defending the environment;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Contributing towards the development of Portugal.</a:t>
            </a:r>
          </a:p>
          <a:p>
            <a:pPr indent="-228600"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21930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u="sng" dirty="0" err="1"/>
              <a:t>Courses</a:t>
            </a:r>
            <a:r>
              <a:rPr lang="pt-PT" u="sng" dirty="0"/>
              <a:t> </a:t>
            </a:r>
            <a:r>
              <a:rPr lang="pt-PT" u="sng" dirty="0" err="1"/>
              <a:t>ministered</a:t>
            </a:r>
            <a:r>
              <a:rPr lang="pt-PT" dirty="0"/>
              <a:t>:</a:t>
            </a:r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Undergraduate</a:t>
            </a:r>
            <a:r>
              <a:rPr lang="pt-PT" dirty="0"/>
              <a:t> </a:t>
            </a:r>
            <a:r>
              <a:rPr lang="pt-PT" dirty="0" err="1"/>
              <a:t>Degrees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Professional </a:t>
            </a:r>
            <a:r>
              <a:rPr lang="pt-PT" dirty="0" err="1"/>
              <a:t>Higher</a:t>
            </a:r>
            <a:r>
              <a:rPr lang="pt-PT" dirty="0"/>
              <a:t> </a:t>
            </a:r>
            <a:r>
              <a:rPr lang="pt-PT" dirty="0" err="1"/>
              <a:t>Education</a:t>
            </a:r>
            <a:r>
              <a:rPr lang="pt-PT" dirty="0"/>
              <a:t> </a:t>
            </a:r>
            <a:r>
              <a:rPr lang="pt-PT" dirty="0" err="1"/>
              <a:t>Technical</a:t>
            </a:r>
            <a:r>
              <a:rPr lang="pt-PT" dirty="0"/>
              <a:t> </a:t>
            </a:r>
            <a:r>
              <a:rPr lang="pt-PT" dirty="0" err="1"/>
              <a:t>Courses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Master’s</a:t>
            </a:r>
            <a:r>
              <a:rPr lang="pt-PT" dirty="0"/>
              <a:t> </a:t>
            </a:r>
            <a:r>
              <a:rPr lang="pt-PT" dirty="0" err="1"/>
              <a:t>Degrees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Non-</a:t>
            </a:r>
            <a:r>
              <a:rPr lang="pt-PT" dirty="0" err="1"/>
              <a:t>degrees</a:t>
            </a:r>
            <a:r>
              <a:rPr lang="pt-PT" dirty="0"/>
              <a:t> (MBA </a:t>
            </a:r>
            <a:r>
              <a:rPr lang="pt-PT" dirty="0" err="1"/>
              <a:t>and</a:t>
            </a:r>
            <a:r>
              <a:rPr lang="pt-PT" dirty="0"/>
              <a:t>  </a:t>
            </a:r>
            <a:r>
              <a:rPr lang="pt-PT" dirty="0" err="1"/>
              <a:t>Post</a:t>
            </a:r>
            <a:r>
              <a:rPr lang="pt-PT" dirty="0"/>
              <a:t> </a:t>
            </a:r>
            <a:r>
              <a:rPr lang="pt-PT" dirty="0" err="1"/>
              <a:t>Graduations</a:t>
            </a:r>
            <a:r>
              <a:rPr lang="pt-PT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376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err="1">
                <a:solidFill>
                  <a:schemeClr val="bg1"/>
                </a:solidFill>
              </a:rPr>
              <a:t>Current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situation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u="sng" dirty="0" err="1"/>
              <a:t>Undergraduate</a:t>
            </a:r>
            <a:r>
              <a:rPr lang="pt-PT" u="sng" dirty="0"/>
              <a:t> </a:t>
            </a:r>
            <a:r>
              <a:rPr lang="pt-PT" u="sng" dirty="0" err="1"/>
              <a:t>degrees</a:t>
            </a:r>
            <a:r>
              <a:rPr lang="pt-PT" dirty="0"/>
              <a:t>:</a:t>
            </a:r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Management </a:t>
            </a:r>
          </a:p>
          <a:p>
            <a:pPr marL="0" indent="0">
              <a:buNone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Management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Resources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Commercial</a:t>
            </a:r>
            <a:r>
              <a:rPr lang="pt-PT" dirty="0"/>
              <a:t> Management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30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u="sng" dirty="0"/>
              <a:t>Professional </a:t>
            </a:r>
            <a:r>
              <a:rPr lang="pt-PT" u="sng" dirty="0" err="1"/>
              <a:t>Higher</a:t>
            </a:r>
            <a:r>
              <a:rPr lang="pt-PT" u="sng" dirty="0"/>
              <a:t> </a:t>
            </a:r>
            <a:r>
              <a:rPr lang="pt-PT" u="sng" dirty="0" err="1"/>
              <a:t>Education</a:t>
            </a:r>
            <a:r>
              <a:rPr lang="pt-PT" u="sng" dirty="0"/>
              <a:t> </a:t>
            </a:r>
            <a:r>
              <a:rPr lang="pt-PT" u="sng" dirty="0" err="1"/>
              <a:t>Technical</a:t>
            </a:r>
            <a:r>
              <a:rPr lang="pt-PT" u="sng" dirty="0"/>
              <a:t> </a:t>
            </a:r>
            <a:r>
              <a:rPr lang="pt-PT" u="sng" dirty="0" err="1"/>
              <a:t>Courses</a:t>
            </a:r>
            <a:endParaRPr lang="pt-PT" u="sng" dirty="0"/>
          </a:p>
          <a:p>
            <a:endParaRPr lang="pt-PT" dirty="0"/>
          </a:p>
          <a:p>
            <a:r>
              <a:rPr lang="pt-PT" dirty="0" err="1"/>
              <a:t>Tourism</a:t>
            </a:r>
            <a:endParaRPr lang="pt-PT" dirty="0"/>
          </a:p>
          <a:p>
            <a:r>
              <a:rPr lang="pt-PT" dirty="0" err="1"/>
              <a:t>Administrative</a:t>
            </a:r>
            <a:r>
              <a:rPr lang="pt-PT" dirty="0"/>
              <a:t> Management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Resources</a:t>
            </a:r>
            <a:endParaRPr lang="pt-PT" dirty="0"/>
          </a:p>
          <a:p>
            <a:r>
              <a:rPr lang="pt-PT" dirty="0"/>
              <a:t>Management IT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8933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r>
              <a:rPr lang="pt-PT" dirty="0" err="1"/>
              <a:t>Master’s</a:t>
            </a:r>
            <a:r>
              <a:rPr lang="pt-PT" dirty="0"/>
              <a:t> </a:t>
            </a:r>
            <a:r>
              <a:rPr lang="pt-PT" dirty="0" err="1"/>
              <a:t>Degrees</a:t>
            </a:r>
            <a:endParaRPr lang="pt-PT" dirty="0"/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Master’s</a:t>
            </a:r>
            <a:r>
              <a:rPr lang="pt-PT" dirty="0"/>
              <a:t> in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Resources</a:t>
            </a:r>
            <a:r>
              <a:rPr lang="pt-PT" dirty="0"/>
              <a:t>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765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u="sng" dirty="0"/>
              <a:t>Non-</a:t>
            </a:r>
            <a:r>
              <a:rPr lang="pt-PT" u="sng" dirty="0" err="1"/>
              <a:t>degree</a:t>
            </a:r>
            <a:r>
              <a:rPr lang="pt-PT" u="sng" dirty="0"/>
              <a:t> </a:t>
            </a:r>
            <a:r>
              <a:rPr lang="pt-PT" u="sng" dirty="0" err="1"/>
              <a:t>courses</a:t>
            </a:r>
            <a:endParaRPr lang="pt-PT" u="sng" dirty="0"/>
          </a:p>
          <a:p>
            <a:endParaRPr lang="pt-PT" dirty="0"/>
          </a:p>
          <a:p>
            <a:r>
              <a:rPr lang="pt-PT" dirty="0"/>
              <a:t>MBA in Management</a:t>
            </a:r>
          </a:p>
          <a:p>
            <a:r>
              <a:rPr lang="pt-PT" dirty="0" err="1"/>
              <a:t>Advanced</a:t>
            </a:r>
            <a:r>
              <a:rPr lang="pt-PT" dirty="0"/>
              <a:t> </a:t>
            </a:r>
            <a:r>
              <a:rPr lang="pt-PT" dirty="0" err="1"/>
              <a:t>Post</a:t>
            </a:r>
            <a:r>
              <a:rPr lang="pt-PT" dirty="0"/>
              <a:t> </a:t>
            </a:r>
            <a:r>
              <a:rPr lang="pt-PT" dirty="0" err="1"/>
              <a:t>Graduation</a:t>
            </a:r>
            <a:r>
              <a:rPr lang="pt-PT" dirty="0"/>
              <a:t> in Management </a:t>
            </a:r>
            <a:r>
              <a:rPr lang="pt-PT" dirty="0" err="1"/>
              <a:t>of</a:t>
            </a:r>
            <a:r>
              <a:rPr lang="pt-PT" dirty="0"/>
              <a:t> HR</a:t>
            </a:r>
          </a:p>
          <a:p>
            <a:pPr lvl="0"/>
            <a:r>
              <a:rPr lang="pt-PT" dirty="0"/>
              <a:t>MBA in </a:t>
            </a:r>
            <a:r>
              <a:rPr lang="pt-PT" dirty="0" err="1"/>
              <a:t>Logistics</a:t>
            </a:r>
            <a:endParaRPr lang="pt-PT" dirty="0"/>
          </a:p>
          <a:p>
            <a:pPr lvl="0"/>
            <a:r>
              <a:rPr lang="en-GB" dirty="0"/>
              <a:t>Post-Graduation in Health Management and Administration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06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FE7F837F8B1924E8065DDDFEB6A4392" ma:contentTypeVersion="0" ma:contentTypeDescription="Upload an image." ma:contentTypeScope="" ma:versionID="ddc70aa3ddcce86d4d521180d65448d5">
  <xsd:schema xmlns:xsd="http://www.w3.org/2001/XMLSchema" xmlns:xs="http://www.w3.org/2001/XMLSchema" xmlns:p="http://schemas.microsoft.com/office/2006/metadata/properties" xmlns:ns1="http://schemas.microsoft.com/sharepoint/v3" xmlns:ns2="060A2024-F6EB-4942-AB8B-FD2115F58C2D" xmlns:ns3="22fd18e6-64cf-4f9f-aa22-5c0dbd791516" xmlns:ns4="http://schemas.microsoft.com/sharepoint/v3/fields" targetNamespace="http://schemas.microsoft.com/office/2006/metadata/properties" ma:root="true" ma:fieldsID="c6385d98d2bcdd5b26376b89d8167d62" ns1:_="" ns2:_="" ns3:_="" ns4:_="">
    <xsd:import namespace="http://schemas.microsoft.com/sharepoint/v3"/>
    <xsd:import namespace="060A2024-F6EB-4942-AB8B-FD2115F58C2D"/>
    <xsd:import namespace="22fd18e6-64cf-4f9f-aa22-5c0dbd79151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4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2024-F6EB-4942-AB8B-FD2115F58C2D" elementFormDefault="qualified">
    <xsd:import namespace="http://schemas.microsoft.com/office/2006/documentManagement/types"/>
    <xsd:import namespace="http://schemas.microsoft.com/office/infopath/2007/PartnerControls"/>
    <xsd:element name="ThumbnailExists" ma:index="2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2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3" nillable="true" ma:displayName="Width" ma:internalName="ImageWidth" ma:readOnly="true">
      <xsd:simpleType>
        <xsd:restriction base="dms:Unknown"/>
      </xsd:simpleType>
    </xsd:element>
    <xsd:element name="ImageHeight" ma:index="25" nillable="true" ma:displayName="Height" ma:internalName="ImageHeight" ma:readOnly="true">
      <xsd:simpleType>
        <xsd:restriction base="dms:Unknown"/>
      </xsd:simpleType>
    </xsd:element>
    <xsd:element name="ImageCreateDate" ma:index="28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18e6-64cf-4f9f-aa22-5c0dbd791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9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6" ma:displayName="Comments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60A2024-F6EB-4942-AB8B-FD2115F58C2D" xsi:nil="true"/>
    <wic_System_Copyright xmlns="http://schemas.microsoft.com/sharepoint/v3/fields" xsi:nil="true"/>
    <_dlc_DocId xmlns="22fd18e6-64cf-4f9f-aa22-5c0dbd791516">XJEAPHMFWCY4-20-479</_dlc_DocId>
    <_dlc_DocIdUrl xmlns="22fd18e6-64cf-4f9f-aa22-5c0dbd791516">
      <Url>https://mutah.edu.jo/_layouts/DocIdRedir.aspx?ID=XJEAPHMFWCY4-20-479</Url>
      <Description>XJEAPHMFWCY4-20-479</Description>
    </_dlc_DocIdUrl>
  </documentManagement>
</p:properties>
</file>

<file path=customXml/itemProps1.xml><?xml version="1.0" encoding="utf-8"?>
<ds:datastoreItem xmlns:ds="http://schemas.openxmlformats.org/officeDocument/2006/customXml" ds:itemID="{2E8D45F4-EDDC-4916-ADBA-2F368E62D4D7}"/>
</file>

<file path=customXml/itemProps2.xml><?xml version="1.0" encoding="utf-8"?>
<ds:datastoreItem xmlns:ds="http://schemas.openxmlformats.org/officeDocument/2006/customXml" ds:itemID="{146DE407-EC2D-4E97-8DB6-0696EEE7E553}"/>
</file>

<file path=customXml/itemProps3.xml><?xml version="1.0" encoding="utf-8"?>
<ds:datastoreItem xmlns:ds="http://schemas.openxmlformats.org/officeDocument/2006/customXml" ds:itemID="{F14DC6CA-1575-400C-9250-58B3FABED19F}"/>
</file>

<file path=customXml/itemProps4.xml><?xml version="1.0" encoding="utf-8"?>
<ds:datastoreItem xmlns:ds="http://schemas.openxmlformats.org/officeDocument/2006/customXml" ds:itemID="{A0AEEFF7-90EB-4968-B4F5-083ABAD7E01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654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Greetings from Diretor</vt:lpstr>
      <vt:lpstr>About the Institution</vt:lpstr>
      <vt:lpstr>ISLA - LEIRIA</vt:lpstr>
      <vt:lpstr>Current situation</vt:lpstr>
      <vt:lpstr>Current situation</vt:lpstr>
      <vt:lpstr>Current situation</vt:lpstr>
      <vt:lpstr>Current situation</vt:lpstr>
      <vt:lpstr>Current situation</vt:lpstr>
      <vt:lpstr>Why is ISLA focused on management?</vt:lpstr>
      <vt:lpstr>Region of Leiria</vt:lpstr>
      <vt:lpstr>Region of Leiria</vt:lpstr>
      <vt:lpstr>Beyond the industry…..</vt:lpstr>
      <vt:lpstr>The Monastery of Batalha</vt:lpstr>
      <vt:lpstr>The Monastery of Alcobaça</vt:lpstr>
      <vt:lpstr>Beaches….</vt:lpstr>
      <vt:lpstr>Mountains and caves….</vt:lpstr>
      <vt:lpstr>ISLA’s role in the Job-Jo project</vt:lpstr>
      <vt:lpstr>ISLA’s other responsibilities as part of the Job-Jo Project:</vt:lpstr>
      <vt:lpstr>Training BSNB staff </vt:lpstr>
      <vt:lpstr>Aimed at BSNB teachers  </vt:lpstr>
      <vt:lpstr>Aimed at graduates and those unemployed   </vt:lpstr>
      <vt:lpstr>Aimed at the unemployed     </vt:lpstr>
      <vt:lpstr>   Thank You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vilaça</dc:creator>
  <cp:lastModifiedBy>Civil Head</cp:lastModifiedBy>
  <cp:revision>9</cp:revision>
  <dcterms:created xsi:type="dcterms:W3CDTF">2019-02-19T06:30:44Z</dcterms:created>
  <dcterms:modified xsi:type="dcterms:W3CDTF">2019-02-22T14:58:30Z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0x0101009148F5A04DDD49CBA7127AADA5FB792B00AADE34325A8B49CDA8BB4DB53328F214000FE7F837F8B1924E8065DDDFEB6A4392</vt:lpwstr>
  </property>
  <property fmtid="{D5CDD505-2E9C-101B-9397-08002B2CF9AE}" pid="3" name="_dlc_DocIdItemGuid">
    <vt:lpwstr>49350b90-0948-4d54-8f7e-af275bb85da8</vt:lpwstr>
  </property>
</Properties>
</file>